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31"/>
  </p:notesMasterIdLst>
  <p:sldIdLst>
    <p:sldId id="490" r:id="rId2"/>
    <p:sldId id="534" r:id="rId3"/>
    <p:sldId id="567" r:id="rId4"/>
    <p:sldId id="557" r:id="rId5"/>
    <p:sldId id="536" r:id="rId6"/>
    <p:sldId id="493" r:id="rId7"/>
    <p:sldId id="559" r:id="rId8"/>
    <p:sldId id="537" r:id="rId9"/>
    <p:sldId id="560" r:id="rId10"/>
    <p:sldId id="538" r:id="rId11"/>
    <p:sldId id="561" r:id="rId12"/>
    <p:sldId id="539" r:id="rId13"/>
    <p:sldId id="562" r:id="rId14"/>
    <p:sldId id="540" r:id="rId15"/>
    <p:sldId id="563" r:id="rId16"/>
    <p:sldId id="542" r:id="rId17"/>
    <p:sldId id="564" r:id="rId18"/>
    <p:sldId id="565" r:id="rId19"/>
    <p:sldId id="543" r:id="rId20"/>
    <p:sldId id="556" r:id="rId21"/>
    <p:sldId id="566" r:id="rId22"/>
    <p:sldId id="555" r:id="rId23"/>
    <p:sldId id="544" r:id="rId24"/>
    <p:sldId id="545" r:id="rId25"/>
    <p:sldId id="547" r:id="rId26"/>
    <p:sldId id="546" r:id="rId27"/>
    <p:sldId id="548" r:id="rId28"/>
    <p:sldId id="549" r:id="rId29"/>
    <p:sldId id="55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22E8C"/>
    <a:srgbClr val="D15FB3"/>
    <a:srgbClr val="78B832"/>
    <a:srgbClr val="81BB59"/>
    <a:srgbClr val="4D9592"/>
    <a:srgbClr val="5AAAA6"/>
    <a:srgbClr val="D97DC1"/>
    <a:srgbClr val="FBEFF8"/>
    <a:srgbClr val="F5D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1898" autoAdjust="0"/>
  </p:normalViewPr>
  <p:slideViewPr>
    <p:cSldViewPr snapToGrid="0">
      <p:cViewPr varScale="1">
        <p:scale>
          <a:sx n="67" d="100"/>
          <a:sy n="67" d="100"/>
        </p:scale>
        <p:origin x="16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72F94-193B-4B03-849A-06BC83A80A9F}" type="datetimeFigureOut">
              <a:rPr lang="en-GB" smtClean="0"/>
              <a:pPr/>
              <a:t>03/08/2022</a:t>
            </a:fld>
            <a:endParaRPr lang="en-GB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1BC04-8C18-4760-B6D9-7DA74227D5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52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1741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3E5156-7460-4F3E-886D-7AF804D6D085}" type="slidenum">
              <a:rPr lang="tr-TR" altLang="tr-T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</a:t>
            </a:fld>
            <a:endParaRPr lang="tr-TR" altLang="tr-T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8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1F65-6F86-4E44-9881-159A75172DB9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920C8B7-48D0-4D40-B056-1E77927232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9041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1F65-6F86-4E44-9881-159A75172DB9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920C8B7-48D0-4D40-B056-1E77927232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00702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1F65-6F86-4E44-9881-159A75172DB9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920C8B7-48D0-4D40-B056-1E779272324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144129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1F65-6F86-4E44-9881-159A75172DB9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920C8B7-48D0-4D40-B056-1E77927232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69177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1F65-6F86-4E44-9881-159A75172DB9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920C8B7-48D0-4D40-B056-1E7792723249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1376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1F65-6F86-4E44-9881-159A75172DB9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920C8B7-48D0-4D40-B056-1E77927232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64115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1F65-6F86-4E44-9881-159A75172DB9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C8B7-48D0-4D40-B056-1E77927232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29386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5379B2-0B5B-4F02-B4AA-5226B747CF74}" type="slidenum">
              <a:rPr lang="tr-TR" altLang="tr-T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4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91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9C906-D159-4883-A511-B2BD85A63D4F}" type="slidenum">
              <a:rPr lang="tr-TR" altLang="tr-T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B2184-1ED3-41C7-9442-020C6A27DFA2}" type="slidenum">
              <a:rPr lang="tr-TR" altLang="tr-T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0809E-F6E5-4514-96F1-DEB7708ACC89}" type="slidenum">
              <a:rPr lang="tr-TR" altLang="tr-T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0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77B374-ED3A-4637-89BF-1A1B0F7EB239}" type="slidenum">
              <a:rPr lang="tr-TR" altLang="tr-T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6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594FDF-121A-4B65-AA68-58239C271355}" type="slidenum">
              <a:rPr lang="tr-TR" altLang="tr-T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6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9AFA85-0081-4C4C-8518-0577E48D87C9}" type="slidenum">
              <a:rPr lang="tr-TR" altLang="tr-TR" smtClean="0">
                <a:solidFill>
                  <a:srgbClr val="D1282E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srgbClr val="D1282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3C567-53CE-4CDC-B3C3-9C20E5AF1F05}" type="slidenum">
              <a:rPr lang="tr-TR" altLang="tr-T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6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720F5-AEF2-4C0D-BFA9-B7902C31C40B}" type="slidenum">
              <a:rPr lang="tr-TR" altLang="tr-T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0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F1F65-6F86-4E44-9881-159A75172DB9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20C8B7-48D0-4D40-B056-1E77927232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28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66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google.com/url?sa=i&amp;rct=j&amp;q=&amp;esrc=s&amp;source=images&amp;cd=&amp;ved=2ahUKEwjUva2MhKPkAhUOJVAKHcOHDYoQjRx6BAgBEAQ&amp;url=https://twitter.com/kronik_huysuz/status/395149544624627712&amp;psig=AOvVaw1Kw0xVB4JNMtEZwVMxpDin&amp;ust=15669946030808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2"/>
          <p:cNvSpPr txBox="1">
            <a:spLocks/>
          </p:cNvSpPr>
          <p:nvPr/>
        </p:nvSpPr>
        <p:spPr>
          <a:xfrm>
            <a:off x="537572" y="2460625"/>
            <a:ext cx="9006475" cy="4040187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KAYSERİ İL MİLLİ EĞİTİM MÜDÜRLÜĞÜ </a:t>
            </a:r>
            <a:br>
              <a:rPr lang="tr-TR" altLang="tr-TR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tr-TR" altLang="tr-TR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İşyeri Sağlık ve Güvenlik Birimi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tr-TR" altLang="tr-TR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altLang="tr-T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ENTEGRE YÖNETİM SİSTEMİ KURULUMU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321028" y="533400"/>
            <a:ext cx="7439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MİLLÎ EĞİTİM BAKANLIĞI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7997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449675" y="107723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149940" y="1338620"/>
            <a:ext cx="55604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Çalışanların yetkinliklerini geliştirir, moral ve motivasyonlarını arttırır.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FF0000"/>
                </a:solidFill>
              </a:rPr>
              <a:t>Kuruluş içinde ve dışında iletişim ve işbirliğini güçlendirir, ortak akıl, öneri ve şikayetlerin yönetilmesi ile problem çözme yeteneğini arttırır.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04" y="1228725"/>
            <a:ext cx="3662796" cy="2014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53" y="3796882"/>
            <a:ext cx="3209809" cy="1975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25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634866" y="65934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353469" y="1737966"/>
            <a:ext cx="52746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Kalite, çevre ve ISG konularında farkındalık oluşturur.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FF0000"/>
                </a:solidFill>
              </a:rPr>
              <a:t>Dokümanların ve kayıtların kontrolünü, kayıt ortamlarını ve alışkanlıklarını güçlendirerek hesap verilebilirlik sağlar.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47" y="1152908"/>
            <a:ext cx="2798763" cy="2448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74" y="3796883"/>
            <a:ext cx="3610952" cy="2146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10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449675" y="44832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200024" y="1467416"/>
            <a:ext cx="60293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Planlama, tasarım, Ar-Ge ve </a:t>
            </a:r>
            <a:r>
              <a:rPr lang="tr-TR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inovasyon</a:t>
            </a:r>
            <a:r>
              <a:rPr lang="tr-T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faaliyetlerinin etkinliğini arttırarak kuruma yenileşme, çeviklik, esneklik sağlar.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rgbClr val="FF0000"/>
                </a:solidFill>
              </a:rPr>
              <a:t>İşlemleri kolaylaştırır, israfı azaltır, verimliliği arttırır.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2" y="1313428"/>
            <a:ext cx="2943226" cy="2215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605338"/>
            <a:ext cx="3105150" cy="147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3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344612" y="94509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189223" y="1348800"/>
            <a:ext cx="582581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Analitik düşünme, performans değerlendirme ve veriye dayalı karar alma süreçleri ile doğru kararlar almamızı güvence altına alır.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FF0000"/>
                </a:solidFill>
              </a:rPr>
              <a:t>Nitelikli çıktıları güvence altına alarak paydaş memnuniyetini, güvenini artırır.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120045"/>
            <a:ext cx="3008623" cy="1976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371975"/>
            <a:ext cx="3019425" cy="151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658938" y="165097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353469" y="1486343"/>
            <a:ext cx="55032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Kuruluşa iç denetim ve gözden geçirme kabiliyeti kazandırır.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FF0000"/>
                </a:solidFill>
              </a:rPr>
              <a:t>Olası hata ve uygunsuzluklara zamanında müdahale ve etkin takip yeteneği kazandırır, şikayetlerin azalmasını sağlar.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9" y="1314450"/>
            <a:ext cx="2162175" cy="211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8" y="4143375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4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449675" y="80221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467324" y="1466511"/>
            <a:ext cx="5531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çözme süreçlerine tüm çalışan ve paydaşları da dahil ederek sistemin etkinliğini arttırır.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rgbClr val="FF0000"/>
                </a:solidFill>
              </a:rPr>
              <a:t>Sürekli iyileştirmeyi güvence altına alır.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92" y="1214860"/>
            <a:ext cx="2957513" cy="2957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30" y="435292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401762" y="143699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244475" y="1324358"/>
            <a:ext cx="51133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Etkin bir Çevre yönetim sistemi uygulayarak, çalışanların ve öğrencilerin çevre duyarlılığını ve sorumluluğunu geliştirir.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rgbClr val="FF0000"/>
                </a:solidFill>
              </a:rPr>
              <a:t>Etkin bir ISG Yönetim sistemi uygulayarak, İlgili tüm taraflar açısından güvenli, sağlıklı bir okul ortamı oluşturulmasını sağlar.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07" y="1324358"/>
            <a:ext cx="3239868" cy="210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06" y="4129823"/>
            <a:ext cx="3257769" cy="1823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238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458912" y="21310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1955800" y="1655763"/>
            <a:ext cx="620077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Kalite Güvence Sisteminin altyapısını oluşturup güçlendirerek, </a:t>
            </a:r>
            <a:r>
              <a:rPr lang="tr-TR" sz="4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özdeğerlendirme </a:t>
            </a:r>
            <a:r>
              <a:rPr lang="tr-T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çalışmalarını kolaylaştırır.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2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607434" y="108796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228600" y="1283665"/>
            <a:ext cx="9029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Kayseri’deki  okullarda kalitede ortak standart ve dil kullanmamızı, ortaklıkları geliştirmemizi (doküman,  hedef, performans, süreç vb.) sağlayacak.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93" y="4145987"/>
            <a:ext cx="3338513" cy="2546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2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636183" y="51646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198737" y="928489"/>
            <a:ext cx="86750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EYS</a:t>
            </a:r>
          </a:p>
          <a:p>
            <a:pPr algn="ctr"/>
            <a:r>
              <a:rPr lang="tr-TR" sz="8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 DEĞİLDİR?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93" y="3584575"/>
            <a:ext cx="5591175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07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2</a:t>
            </a:r>
            <a:endParaRPr lang="en-GB" dirty="0"/>
          </a:p>
        </p:txBody>
      </p:sp>
      <p:sp>
        <p:nvSpPr>
          <p:cNvPr id="7" name="3 Dikdörtgen"/>
          <p:cNvSpPr>
            <a:spLocks noChangeArrowheads="1"/>
          </p:cNvSpPr>
          <p:nvPr/>
        </p:nvSpPr>
        <p:spPr bwMode="auto">
          <a:xfrm>
            <a:off x="901572" y="147022"/>
            <a:ext cx="83724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KAYSERİ İL MİLLİ EĞİTİM MÜDÜRLÜĞÜ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36976" y="3587826"/>
            <a:ext cx="4301653" cy="278128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ISO 9001:2015 KALİTE YÖNETİM SİSTEMİ</a:t>
            </a:r>
          </a:p>
        </p:txBody>
      </p:sp>
      <p:sp>
        <p:nvSpPr>
          <p:cNvPr id="9" name="Oval 8"/>
          <p:cNvSpPr/>
          <p:nvPr/>
        </p:nvSpPr>
        <p:spPr>
          <a:xfrm>
            <a:off x="1096206" y="1542018"/>
            <a:ext cx="3608371" cy="27812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ISO 14001:2015 ÇEVRE YÖNETİM SİSTEMLERİ</a:t>
            </a:r>
          </a:p>
        </p:txBody>
      </p:sp>
      <p:sp>
        <p:nvSpPr>
          <p:cNvPr id="10" name="Oval 9"/>
          <p:cNvSpPr/>
          <p:nvPr/>
        </p:nvSpPr>
        <p:spPr>
          <a:xfrm>
            <a:off x="5036367" y="1588954"/>
            <a:ext cx="3608371" cy="27343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bg1"/>
                </a:solidFill>
              </a:rPr>
              <a:t>ISO 45001:2018 İŞ SAĞLIĞI VE GÜVENLİĞİ SİSTEMLERİ</a:t>
            </a:r>
          </a:p>
        </p:txBody>
      </p:sp>
      <p:sp>
        <p:nvSpPr>
          <p:cNvPr id="11" name="Oval 10"/>
          <p:cNvSpPr/>
          <p:nvPr/>
        </p:nvSpPr>
        <p:spPr>
          <a:xfrm>
            <a:off x="3895829" y="2617068"/>
            <a:ext cx="1735846" cy="13890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EYS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64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716088" y="165097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213024" y="1544440"/>
            <a:ext cx="86750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tr-TR" sz="3600" b="1" dirty="0"/>
              <a:t>Kurumlar için ek bir yük değildir.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rgbClr val="C00000"/>
                </a:solidFill>
              </a:rPr>
              <a:t>Yönetim faaliyetlerinin dışında değildir.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tr-TR" sz="3600" b="1" dirty="0"/>
              <a:t>Ürüne veya hizmete verilen belge değildir.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rgbClr val="C00000"/>
                </a:solidFill>
              </a:rPr>
              <a:t>Bir kişinin yapacağı ve sorumluluğunda bir iş değildir.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3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762167" y="51646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353469" y="1645388"/>
            <a:ext cx="86750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buFont typeface="Arial" panose="020B0604020202020204" pitchFamily="34" charset="0"/>
              <a:buChar char="•"/>
            </a:pPr>
            <a:r>
              <a:rPr lang="tr-TR" sz="3600" b="1" dirty="0"/>
              <a:t>Liderlik olmazsa olmaz.</a:t>
            </a:r>
          </a:p>
          <a:p>
            <a:pPr marL="720000" indent="-72000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rgbClr val="C00000"/>
                </a:solidFill>
              </a:rPr>
              <a:t>Çalışanların katılımı olmazsa olmaz.</a:t>
            </a:r>
          </a:p>
          <a:p>
            <a:pPr marL="720000" indent="-720000">
              <a:buFont typeface="Arial" panose="020B0604020202020204" pitchFamily="34" charset="0"/>
              <a:buChar char="•"/>
            </a:pPr>
            <a:r>
              <a:rPr lang="tr-TR" sz="3600" b="1" dirty="0"/>
              <a:t>Doküman kullanma ve kayıt oluşturma disiplini olmazsa olmaz.</a:t>
            </a:r>
          </a:p>
          <a:p>
            <a:pPr marL="720000" indent="-72000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rgbClr val="C00000"/>
                </a:solidFill>
              </a:rPr>
              <a:t>Bilinç ve farkındalık (eğitim) olmazsa olmaz.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9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801812" y="165097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326037" y="1415852"/>
            <a:ext cx="86750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OKULLARDA EYS KURMA VE BELGELENDİRME SÜRECİ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61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858962" y="123084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03717" y="1298550"/>
            <a:ext cx="81295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b="1" dirty="0"/>
              <a:t>EYS Temsilcisinin Belirlenmesi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b="1" dirty="0"/>
              <a:t>EYS Ekibinin Belirlenmesi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b="1" dirty="0"/>
              <a:t>Atölye çalışması (EYS Kitabı hazırlama)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39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566067" y="165097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85799" y="1770062"/>
            <a:ext cx="84582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/>
              <a:t>Atölye çalışması (EYS Süreçlerin hazırlaması) </a:t>
            </a:r>
            <a:endParaRPr lang="tr-TR" sz="36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/>
              <a:t>Atölye çalışması (EYS Süreç risk ve fırsat planlarının hazırlaması) </a:t>
            </a:r>
            <a:endParaRPr lang="tr-TR" sz="36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/>
              <a:t>Atölye çalışması (EYS Çevre boyutlarının hazırlaması) 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56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887537" y="198820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</a:t>
            </a:r>
            <a:r>
              <a:rPr lang="tr-TR" alt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03717" y="1784350"/>
            <a:ext cx="83041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/>
              <a:t>Atölye çalışması (EYS Prosedürlerinin hazırlanması) </a:t>
            </a:r>
            <a:endParaRPr lang="tr-TR" sz="32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/>
              <a:t>Atölye çalışması (EYS Talimatların hazırlaması) </a:t>
            </a:r>
            <a:endParaRPr lang="tr-TR" sz="32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/>
              <a:t>Atölye çalışması (EYS Tablo, Form, Plan </a:t>
            </a:r>
            <a:r>
              <a:rPr lang="tr-TR" sz="3200" b="1" dirty="0" err="1"/>
              <a:t>vb</a:t>
            </a:r>
            <a:r>
              <a:rPr lang="tr-TR" sz="3200" b="1" dirty="0"/>
              <a:t> dokümanların hazırlaması)</a:t>
            </a:r>
            <a:endParaRPr lang="tr-TR" sz="32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/>
              <a:t>Okul çalışanlarının bilgilendirilmesi, eğitim vb. çalışmalar 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63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943152" y="94509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11228" y="1470025"/>
            <a:ext cx="81295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600" b="1" dirty="0"/>
              <a:t>Dokümanların kontrolü, onayı ve yayınlanması </a:t>
            </a:r>
            <a:endParaRPr lang="tr-TR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600" b="1" dirty="0"/>
              <a:t>Gerekli altyapı, ekipman, </a:t>
            </a:r>
            <a:r>
              <a:rPr lang="tr-TR" sz="3600" b="1" dirty="0" err="1"/>
              <a:t>techisat</a:t>
            </a:r>
            <a:r>
              <a:rPr lang="tr-TR" sz="3600" b="1" dirty="0"/>
              <a:t> vb. hazırlanması ve etkin kullanımının sağlanması </a:t>
            </a:r>
            <a:endParaRPr lang="tr-TR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600" b="1" dirty="0"/>
              <a:t>EYS kayıtlarının oluşturulması </a:t>
            </a:r>
            <a:endParaRPr lang="tr-TR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600" b="1" dirty="0"/>
              <a:t>Çevre ve ISG tatbikatlarının yapılması 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3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943152" y="165097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32331" y="1541463"/>
            <a:ext cx="81295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b="1" dirty="0"/>
              <a:t>Saha denetimleri ve kontrolleri/ düzeltici faaliyetler </a:t>
            </a:r>
            <a:endParaRPr lang="tr-TR" sz="3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b="1" dirty="0"/>
              <a:t>İç denetimlerin yapılması, uygunsuzlukların düzeltilmesi </a:t>
            </a:r>
            <a:endParaRPr lang="tr-TR" sz="3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b="1" dirty="0"/>
              <a:t>YGG toplantısının gerçekleştirilmesi </a:t>
            </a:r>
            <a:endParaRPr lang="tr-TR" sz="3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b="1" dirty="0"/>
              <a:t>EYS Belgelendirme Başvurusunun yapılması 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6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774823" y="165097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85799" y="1484313"/>
            <a:ext cx="81295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b="1" dirty="0"/>
              <a:t>EYS Uygulamalarının izlenmesi, etkinliğinin takibi ve düzeltici çalışmalar </a:t>
            </a:r>
            <a:endParaRPr lang="tr-TR" sz="3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b="1" dirty="0"/>
              <a:t>EYS Dış Denetimlerinin yapılması </a:t>
            </a:r>
            <a:endParaRPr lang="tr-TR" sz="3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b="1" dirty="0"/>
              <a:t>EYS Denetim uygunsuzluklarının kapatılması </a:t>
            </a:r>
            <a:endParaRPr lang="tr-TR" sz="3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b="1" dirty="0"/>
              <a:t>Belgenin kurumlara teslim edilmesi 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8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739644" y="16033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3" name="AutoShape 2" descr="dinlenmemek üzere yola çıkanlar asla yorulmazlar ile ilgili görsel sonu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2" name="Picture 4" descr="dinlenmemek üzere yola çıkanlar asla yorulmazlar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72" y="1298550"/>
            <a:ext cx="7779223" cy="4400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68300" y="5955399"/>
            <a:ext cx="9043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TEŞEKKÜR EDER, ÇALIŞMALARINIZDA BAŞARILAR DİLERİZ</a:t>
            </a:r>
            <a:r>
              <a:rPr lang="tr-TR" sz="2000" b="1" dirty="0" smtClean="0"/>
              <a:t>.</a:t>
            </a:r>
            <a:endParaRPr lang="tr-TR" sz="2000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2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230312" y="198820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8" y="1500187"/>
            <a:ext cx="4843272" cy="4682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Metin kutusu 1"/>
          <p:cNvSpPr txBox="1"/>
          <p:nvPr/>
        </p:nvSpPr>
        <p:spPr>
          <a:xfrm>
            <a:off x="5600702" y="1763744"/>
            <a:ext cx="33718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/>
              <a:t>YASAL DAYANAK</a:t>
            </a:r>
          </a:p>
          <a:p>
            <a:r>
              <a:rPr lang="tr-TR" sz="2200" dirty="0"/>
              <a:t>2023 EĞİTİM VİZYONU</a:t>
            </a:r>
          </a:p>
          <a:p>
            <a:r>
              <a:rPr lang="tr-TR" sz="2200" dirty="0"/>
              <a:t>Okulların Millî Eğitim politikaları ve amaçlarımız doğrultusunda, içinde bulundukları koşul ve öncelikler dâhilinde gelişmelerini sağlayacak bir </a:t>
            </a:r>
            <a:r>
              <a:rPr lang="tr-TR" sz="2200" b="1" dirty="0"/>
              <a:t>“Okul Gelişim Modeli”</a:t>
            </a:r>
            <a:r>
              <a:rPr lang="tr-TR" sz="2200" dirty="0"/>
              <a:t> hayata geçirilecektir.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5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540920" y="165097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187451" y="927100"/>
            <a:ext cx="69185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800" dirty="0"/>
          </a:p>
          <a:p>
            <a:pPr algn="ctr"/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DAYANAK </a:t>
            </a:r>
          </a:p>
          <a:p>
            <a:pPr algn="ctr"/>
            <a:r>
              <a:rPr lang="tr-TR" sz="2800" dirty="0"/>
              <a:t>T.C.</a:t>
            </a:r>
          </a:p>
          <a:p>
            <a:pPr algn="ctr"/>
            <a:r>
              <a:rPr lang="tr-TR" sz="2800" dirty="0"/>
              <a:t>MİLLÎ EĞİTİM BAKANLIĞI BELGELENDİRME HİZMETLERİ YÖNERGESİ</a:t>
            </a:r>
          </a:p>
          <a:p>
            <a:pPr algn="ctr"/>
            <a:r>
              <a:rPr lang="tr-TR" sz="2800" dirty="0"/>
              <a:t>Ocak 2021 - 2760 Millî Eğitim Bakanlığı Tebliğler Dergisi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19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158875" y="7143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01572" y="1381603"/>
            <a:ext cx="79724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ENTEGRE YÖNETİM SİSTEMİNİN OKULLARA SAYLAYACAĞI  YARARLAR</a:t>
            </a:r>
          </a:p>
          <a:p>
            <a:pPr algn="ctr"/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EYS NEDİR?</a:t>
            </a:r>
          </a:p>
          <a:p>
            <a:endParaRPr lang="tr-TR" sz="4800" dirty="0"/>
          </a:p>
          <a:p>
            <a:endParaRPr lang="tr-TR" sz="4800" dirty="0"/>
          </a:p>
          <a:p>
            <a:endParaRPr lang="tr-TR" sz="48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308866" y="5557839"/>
            <a:ext cx="2346142" cy="13001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ISO 9001:2015 KALİTE </a:t>
            </a:r>
            <a:r>
              <a:rPr lang="tr-TR" sz="1400" b="1" dirty="0">
                <a:solidFill>
                  <a:schemeClr val="bg1"/>
                </a:solidFill>
              </a:rPr>
              <a:t>YÖNETİM</a:t>
            </a:r>
            <a:r>
              <a:rPr lang="tr-TR" sz="1600" b="1" dirty="0">
                <a:solidFill>
                  <a:schemeClr val="bg1"/>
                </a:solidFill>
              </a:rPr>
              <a:t> SİSTEMİ</a:t>
            </a:r>
          </a:p>
        </p:txBody>
      </p:sp>
      <p:sp>
        <p:nvSpPr>
          <p:cNvPr id="9" name="Oval 8"/>
          <p:cNvSpPr/>
          <p:nvPr/>
        </p:nvSpPr>
        <p:spPr>
          <a:xfrm>
            <a:off x="2179699" y="4557098"/>
            <a:ext cx="2052735" cy="14473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ISO 14001:2015 </a:t>
            </a:r>
            <a:r>
              <a:rPr lang="tr-TR" sz="1400" b="1" dirty="0">
                <a:solidFill>
                  <a:schemeClr val="bg1"/>
                </a:solidFill>
              </a:rPr>
              <a:t>ÇEVRE</a:t>
            </a:r>
            <a:r>
              <a:rPr lang="tr-TR" sz="1600" b="1" dirty="0">
                <a:solidFill>
                  <a:schemeClr val="bg1"/>
                </a:solidFill>
              </a:rPr>
              <a:t> YÖNETİM SİSTEMLERİ</a:t>
            </a:r>
          </a:p>
        </p:txBody>
      </p:sp>
      <p:sp>
        <p:nvSpPr>
          <p:cNvPr id="10" name="Oval 9"/>
          <p:cNvSpPr/>
          <p:nvPr/>
        </p:nvSpPr>
        <p:spPr>
          <a:xfrm>
            <a:off x="4755908" y="4530783"/>
            <a:ext cx="2201245" cy="14736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1400" b="1" dirty="0">
                <a:solidFill>
                  <a:schemeClr val="bg1"/>
                </a:solidFill>
              </a:rPr>
              <a:t>ISO 45001:2018 İŞ SAĞLIĞI VE GÜVENLİĞİ SİSTEMLERİ</a:t>
            </a:r>
          </a:p>
        </p:txBody>
      </p:sp>
      <p:sp>
        <p:nvSpPr>
          <p:cNvPr id="11" name="Oval 10"/>
          <p:cNvSpPr/>
          <p:nvPr/>
        </p:nvSpPr>
        <p:spPr>
          <a:xfrm>
            <a:off x="3841508" y="4758753"/>
            <a:ext cx="1305327" cy="10440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EYS</a:t>
            </a:r>
          </a:p>
        </p:txBody>
      </p:sp>
    </p:spTree>
    <p:extLst>
      <p:ext uri="{BB962C8B-B14F-4D97-AF65-F5344CB8AC3E}">
        <p14:creationId xmlns:p14="http://schemas.microsoft.com/office/powerpoint/2010/main" val="270301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274762" y="94509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326038" y="1281496"/>
            <a:ext cx="61176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Dünyada en çok tanınan ve kabul gören yönetim standardı sağlar,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rgbClr val="FF0000"/>
                </a:solidFill>
              </a:rPr>
              <a:t>Yasal şart ve İlgili taraf/Paydaş ihtiyaç ve beklentilerinin anlaşılmasını ve yönetilmesini sağlar.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1437928"/>
            <a:ext cx="234315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4676775"/>
            <a:ext cx="31623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47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312202" y="154779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326038" y="1424911"/>
            <a:ext cx="54593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Süreç tabanlı yönetim anlayışı geliştirir.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400" b="1" dirty="0">
                <a:solidFill>
                  <a:srgbClr val="FF0000"/>
                </a:solidFill>
              </a:rPr>
              <a:t>Yöneticilere, liderlik özellikleri kazandırır ve güçlendirir.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74" y="1085851"/>
            <a:ext cx="2985465" cy="2543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78" y="4052888"/>
            <a:ext cx="3142724" cy="2462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0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407409" y="106363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95250" y="1298550"/>
            <a:ext cx="60864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Stratejik planlama ve sürdürülebilir politika ve hedefler oluşturarak kuruma yön belirleme kabiliyeti kazandırır.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rgbClr val="FF0000"/>
                </a:solidFill>
              </a:rPr>
              <a:t>Kuruma risk ve fırsatlarını belirleme ve yönetme kabiliyeti kazandırır.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84" y="1152908"/>
            <a:ext cx="2962275" cy="154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23" y="3776662"/>
            <a:ext cx="3186702" cy="1824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22F8-D82C-46DC-8B86-797CD62C814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1449675" y="59120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MİLLİ EĞİTİM BAKANLIĞI </a:t>
            </a:r>
          </a:p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242889" y="1452945"/>
            <a:ext cx="5443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Altyapı ve diğer kaynakların etkin bir şekilde planlanmasını ve yönetilmesini sağlar.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FF0000"/>
                </a:solidFill>
              </a:rPr>
              <a:t>Kurumsal bilgi ve hafızayı güçlendirerek olaylar karşısında hızlı ve doğru kararlar alınmasını sağlar.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68" y="1080743"/>
            <a:ext cx="3186120" cy="2048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68" y="3429000"/>
            <a:ext cx="3186120" cy="2980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" y="51646"/>
            <a:ext cx="1096206" cy="5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e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6199</TotalTime>
  <Words>895</Words>
  <Application>Microsoft Office PowerPoint</Application>
  <PresentationFormat>Ekran Gösterisi (4:3)</PresentationFormat>
  <Paragraphs>169</Paragraphs>
  <Slides>29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 3</vt:lpstr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TSE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Bilge IŞIKLAR</dc:creator>
  <cp:lastModifiedBy>Yasemin</cp:lastModifiedBy>
  <cp:revision>592</cp:revision>
  <dcterms:created xsi:type="dcterms:W3CDTF">2015-10-20T12:15:51Z</dcterms:created>
  <dcterms:modified xsi:type="dcterms:W3CDTF">2022-08-03T06:29:27Z</dcterms:modified>
</cp:coreProperties>
</file>